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notesMasterIdLst>
    <p:notesMasterId r:id="rId4"/>
  </p:notesMasterIdLst>
  <p:sldIdLst>
    <p:sldId id="303" r:id="rId2"/>
    <p:sldId id="304" r:id="rId3"/>
  </p:sldIdLst>
  <p:sldSz cx="12192000" cy="6858000"/>
  <p:notesSz cx="6784975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80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MY" b="1"/>
              <a:t>Housing</a:t>
            </a:r>
            <a:r>
              <a:rPr lang="en-MY" b="1" baseline="0"/>
              <a:t> Starts 2024 </a:t>
            </a:r>
            <a:endParaRPr lang="en-MY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ID4096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2022-2024'!$BB$6:$BM$6</c:f>
              <c:strCache>
                <c:ptCount val="12"/>
                <c:pt idx="0">
                  <c:v>2024-01</c:v>
                </c:pt>
                <c:pt idx="1">
                  <c:v>2024-02</c:v>
                </c:pt>
                <c:pt idx="2">
                  <c:v>2024-03</c:v>
                </c:pt>
                <c:pt idx="3">
                  <c:v>2024-04</c:v>
                </c:pt>
                <c:pt idx="4">
                  <c:v>2024-05</c:v>
                </c:pt>
                <c:pt idx="5">
                  <c:v>2024-06</c:v>
                </c:pt>
                <c:pt idx="6">
                  <c:v>2024-07</c:v>
                </c:pt>
                <c:pt idx="7">
                  <c:v>2024-08</c:v>
                </c:pt>
                <c:pt idx="8">
                  <c:v>2024-09</c:v>
                </c:pt>
                <c:pt idx="9">
                  <c:v>2024-10</c:v>
                </c:pt>
                <c:pt idx="10">
                  <c:v>2024-11</c:v>
                </c:pt>
                <c:pt idx="11">
                  <c:v>2024-12</c:v>
                </c:pt>
              </c:strCache>
            </c:strRef>
          </c:cat>
          <c:val>
            <c:numRef>
              <c:f>'Chart 2022-2024'!$BB$23:$BM$23</c:f>
              <c:numCache>
                <c:formatCode>#,##0</c:formatCode>
                <c:ptCount val="12"/>
                <c:pt idx="0">
                  <c:v>6513</c:v>
                </c:pt>
                <c:pt idx="1">
                  <c:v>4226</c:v>
                </c:pt>
                <c:pt idx="2">
                  <c:v>4785</c:v>
                </c:pt>
                <c:pt idx="3">
                  <c:v>3010</c:v>
                </c:pt>
                <c:pt idx="4">
                  <c:v>6114</c:v>
                </c:pt>
                <c:pt idx="5">
                  <c:v>4830</c:v>
                </c:pt>
                <c:pt idx="6">
                  <c:v>7748</c:v>
                </c:pt>
                <c:pt idx="7">
                  <c:v>7278</c:v>
                </c:pt>
                <c:pt idx="8">
                  <c:v>5721</c:v>
                </c:pt>
                <c:pt idx="9">
                  <c:v>5998</c:v>
                </c:pt>
                <c:pt idx="10">
                  <c:v>7640</c:v>
                </c:pt>
                <c:pt idx="11">
                  <c:v>6918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05-45C6-8505-B46F6A7A99A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49561448"/>
        <c:axId val="149562104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dLbls>
            <c:delete val="1"/>
          </c:dLbls>
          <c:cat>
            <c:strRef>
              <c:f>'Chart 2022-2024'!$BB$6:$BM$6</c:f>
              <c:strCache>
                <c:ptCount val="12"/>
                <c:pt idx="0">
                  <c:v>2024-01</c:v>
                </c:pt>
                <c:pt idx="1">
                  <c:v>2024-02</c:v>
                </c:pt>
                <c:pt idx="2">
                  <c:v>2024-03</c:v>
                </c:pt>
                <c:pt idx="3">
                  <c:v>2024-04</c:v>
                </c:pt>
                <c:pt idx="4">
                  <c:v>2024-05</c:v>
                </c:pt>
                <c:pt idx="5">
                  <c:v>2024-06</c:v>
                </c:pt>
                <c:pt idx="6">
                  <c:v>2024-07</c:v>
                </c:pt>
                <c:pt idx="7">
                  <c:v>2024-08</c:v>
                </c:pt>
                <c:pt idx="8">
                  <c:v>2024-09</c:v>
                </c:pt>
                <c:pt idx="9">
                  <c:v>2024-10</c:v>
                </c:pt>
                <c:pt idx="10">
                  <c:v>2024-11</c:v>
                </c:pt>
                <c:pt idx="11">
                  <c:v>2024-12</c:v>
                </c:pt>
              </c:strCache>
            </c:strRef>
          </c:cat>
          <c:val>
            <c:numRef>
              <c:f>'Chart 2022-2024'!$BB$24:$BM$24</c:f>
              <c:numCache>
                <c:formatCode>0.0</c:formatCode>
                <c:ptCount val="12"/>
                <c:pt idx="0">
                  <c:v>34.816808114262066</c:v>
                </c:pt>
                <c:pt idx="1">
                  <c:v>-35.114386611392604</c:v>
                </c:pt>
                <c:pt idx="2">
                  <c:v>13.227638428774258</c:v>
                </c:pt>
                <c:pt idx="3">
                  <c:v>-37.095088819226753</c:v>
                </c:pt>
                <c:pt idx="4">
                  <c:v>103.12292358803985</c:v>
                </c:pt>
                <c:pt idx="5">
                  <c:v>-21.000981354268887</c:v>
                </c:pt>
                <c:pt idx="6">
                  <c:v>60.414078674948236</c:v>
                </c:pt>
                <c:pt idx="7">
                  <c:v>-6.0660815694372765</c:v>
                </c:pt>
                <c:pt idx="8">
                  <c:v>-21.393239901071727</c:v>
                </c:pt>
                <c:pt idx="9">
                  <c:v>4.8418108722251274</c:v>
                </c:pt>
                <c:pt idx="10">
                  <c:v>27.375791930643544</c:v>
                </c:pt>
                <c:pt idx="11">
                  <c:v>-9.4502617801047073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205-45C6-8505-B46F6A7A99A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76463536"/>
        <c:axId val="476464848"/>
      </c:lineChart>
      <c:catAx>
        <c:axId val="1495614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ID4096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49562104"/>
        <c:crosses val="autoZero"/>
        <c:auto val="1"/>
        <c:lblAlgn val="ctr"/>
        <c:lblOffset val="100"/>
        <c:noMultiLvlLbl val="0"/>
      </c:catAx>
      <c:valAx>
        <c:axId val="149562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MY"/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ID4096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49561448"/>
        <c:crosses val="autoZero"/>
        <c:crossBetween val="between"/>
        <c:majorUnit val="2000"/>
      </c:valAx>
      <c:valAx>
        <c:axId val="476464848"/>
        <c:scaling>
          <c:orientation val="minMax"/>
          <c:max val="200"/>
          <c:min val="-10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MY"/>
                  <a:t>Percentage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ID4096"/>
            </a:p>
          </c:txPr>
        </c:title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476463536"/>
        <c:crosses val="max"/>
        <c:crossBetween val="between"/>
        <c:majorUnit val="50"/>
      </c:valAx>
      <c:catAx>
        <c:axId val="4764635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764648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MY" b="1"/>
              <a:t>Housing</a:t>
            </a:r>
            <a:r>
              <a:rPr lang="en-MY" b="1" baseline="0"/>
              <a:t> Starts 2023 </a:t>
            </a:r>
            <a:endParaRPr lang="en-MY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ID4096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rgbClr val="FFFF00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ID4096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2022-2023'!$AN$6:$BA$6</c:f>
              <c:strCache>
                <c:ptCount val="12"/>
                <c:pt idx="0">
                  <c:v>2023-01</c:v>
                </c:pt>
                <c:pt idx="1">
                  <c:v>2023-02</c:v>
                </c:pt>
                <c:pt idx="2">
                  <c:v>2023-03</c:v>
                </c:pt>
                <c:pt idx="3">
                  <c:v>2023-04</c:v>
                </c:pt>
                <c:pt idx="4">
                  <c:v>2023-05</c:v>
                </c:pt>
                <c:pt idx="5">
                  <c:v>2023-06</c:v>
                </c:pt>
                <c:pt idx="6">
                  <c:v>2023-07</c:v>
                </c:pt>
                <c:pt idx="7">
                  <c:v>2023-08</c:v>
                </c:pt>
                <c:pt idx="8">
                  <c:v>2023-09</c:v>
                </c:pt>
                <c:pt idx="9">
                  <c:v>2023-10</c:v>
                </c:pt>
                <c:pt idx="10">
                  <c:v>2023-11</c:v>
                </c:pt>
                <c:pt idx="11">
                  <c:v>2023-12</c:v>
                </c:pt>
              </c:strCache>
            </c:strRef>
          </c:cat>
          <c:val>
            <c:numRef>
              <c:f>'Chart 2022-2023'!$AN$23:$BA$23</c:f>
              <c:numCache>
                <c:formatCode>#,##0</c:formatCode>
                <c:ptCount val="12"/>
                <c:pt idx="0">
                  <c:v>5427</c:v>
                </c:pt>
                <c:pt idx="1">
                  <c:v>4965</c:v>
                </c:pt>
                <c:pt idx="2">
                  <c:v>6490</c:v>
                </c:pt>
                <c:pt idx="3">
                  <c:v>3473</c:v>
                </c:pt>
                <c:pt idx="4">
                  <c:v>9351</c:v>
                </c:pt>
                <c:pt idx="5">
                  <c:v>6744</c:v>
                </c:pt>
                <c:pt idx="6">
                  <c:v>5903</c:v>
                </c:pt>
                <c:pt idx="7">
                  <c:v>8766</c:v>
                </c:pt>
                <c:pt idx="8">
                  <c:v>4737</c:v>
                </c:pt>
                <c:pt idx="9">
                  <c:v>6065</c:v>
                </c:pt>
                <c:pt idx="10">
                  <c:v>6693</c:v>
                </c:pt>
                <c:pt idx="11">
                  <c:v>4831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68-4EF6-8C20-62ADC93D7BA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49561448"/>
        <c:axId val="149562104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FF0000"/>
              </a:solidFill>
              <a:ln w="9525">
                <a:noFill/>
              </a:ln>
              <a:effectLst/>
            </c:spPr>
          </c:marker>
          <c:dLbls>
            <c:delete val="1"/>
          </c:dLbls>
          <c:cat>
            <c:strRef>
              <c:f>'Chart 2022-2023'!$AN$6:$BA$6</c:f>
              <c:strCache>
                <c:ptCount val="12"/>
                <c:pt idx="0">
                  <c:v>2023-01</c:v>
                </c:pt>
                <c:pt idx="1">
                  <c:v>2023-02</c:v>
                </c:pt>
                <c:pt idx="2">
                  <c:v>2023-03</c:v>
                </c:pt>
                <c:pt idx="3">
                  <c:v>2023-04</c:v>
                </c:pt>
                <c:pt idx="4">
                  <c:v>2023-05</c:v>
                </c:pt>
                <c:pt idx="5">
                  <c:v>2023-06</c:v>
                </c:pt>
                <c:pt idx="6">
                  <c:v>2023-07</c:v>
                </c:pt>
                <c:pt idx="7">
                  <c:v>2023-08</c:v>
                </c:pt>
                <c:pt idx="8">
                  <c:v>2023-09</c:v>
                </c:pt>
                <c:pt idx="9">
                  <c:v>2023-10</c:v>
                </c:pt>
                <c:pt idx="10">
                  <c:v>2023-11</c:v>
                </c:pt>
                <c:pt idx="11">
                  <c:v>2023-12</c:v>
                </c:pt>
              </c:strCache>
            </c:strRef>
          </c:cat>
          <c:val>
            <c:numRef>
              <c:f>'Chart 2022-2023'!$AN$24:$BA$24</c:f>
              <c:numCache>
                <c:formatCode>0.0</c:formatCode>
                <c:ptCount val="12"/>
                <c:pt idx="0">
                  <c:v>5.2560124127230434</c:v>
                </c:pt>
                <c:pt idx="1">
                  <c:v>-8.5129906025428355</c:v>
                </c:pt>
                <c:pt idx="2">
                  <c:v>30.715005035246733</c:v>
                </c:pt>
                <c:pt idx="3">
                  <c:v>-46.4869029275809</c:v>
                </c:pt>
                <c:pt idx="4">
                  <c:v>169.24848833861213</c:v>
                </c:pt>
                <c:pt idx="5">
                  <c:v>-27.879371190247038</c:v>
                </c:pt>
                <c:pt idx="6">
                  <c:v>-12.470344009489921</c:v>
                </c:pt>
                <c:pt idx="7">
                  <c:v>48.500762324241919</c:v>
                </c:pt>
                <c:pt idx="8">
                  <c:v>-45.961670088980156</c:v>
                </c:pt>
                <c:pt idx="9">
                  <c:v>28.034621068186617</c:v>
                </c:pt>
                <c:pt idx="10">
                  <c:v>10.354492992580377</c:v>
                </c:pt>
                <c:pt idx="11">
                  <c:v>-27.820110563275069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68-4EF6-8C20-62ADC93D7BA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76463536"/>
        <c:axId val="476464848"/>
      </c:lineChart>
      <c:catAx>
        <c:axId val="1495614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Month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ID4096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49562104"/>
        <c:crosses val="autoZero"/>
        <c:auto val="1"/>
        <c:lblAlgn val="ctr"/>
        <c:lblOffset val="100"/>
        <c:noMultiLvlLbl val="0"/>
      </c:catAx>
      <c:valAx>
        <c:axId val="149562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MY"/>
                  <a:t>Units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ID4096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149561448"/>
        <c:crosses val="autoZero"/>
        <c:crossBetween val="between"/>
        <c:majorUnit val="2000"/>
      </c:valAx>
      <c:valAx>
        <c:axId val="476464848"/>
        <c:scaling>
          <c:orientation val="minMax"/>
          <c:max val="200"/>
          <c:min val="-10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MY"/>
                  <a:t>Percentage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LID4096"/>
            </a:p>
          </c:txPr>
        </c:title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476463536"/>
        <c:crosses val="max"/>
        <c:crossBetween val="between"/>
        <c:majorUnit val="50"/>
      </c:valAx>
      <c:catAx>
        <c:axId val="4764635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764648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156" cy="495300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3250" y="1"/>
            <a:ext cx="2940156" cy="495300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fld id="{B4C99A05-EC6F-4A37-8820-32591CE5943F}" type="datetimeFigureOut">
              <a:rPr lang="en-MY" smtClean="0"/>
              <a:t>22/1/2025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2950"/>
            <a:ext cx="6604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1" rIns="91422" bIns="45711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498" y="4705350"/>
            <a:ext cx="5427980" cy="4457700"/>
          </a:xfrm>
          <a:prstGeom prst="rect">
            <a:avLst/>
          </a:prstGeom>
        </p:spPr>
        <p:txBody>
          <a:bodyPr vert="horz" lIns="91422" tIns="45711" rIns="91422" bIns="457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3250" y="9408981"/>
            <a:ext cx="2940156" cy="495300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E1F685A1-0AAB-4D1D-B4F4-9E20F1A1EC9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7785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CA7A-7A1A-458D-9579-A4AD95C07435}" type="datetime1">
              <a:rPr lang="en-MY" smtClean="0"/>
              <a:t>22/1/2025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088FD-95E0-4518-A053-4A4C4E815CE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3240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A5121-1411-4DD4-8DA6-7AF0F67A18A9}" type="datetime1">
              <a:rPr lang="en-MY" smtClean="0"/>
              <a:t>22/1/2025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088FD-95E0-4518-A053-4A4C4E815CE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5304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2606C-B1D0-40EA-8ED1-ADDE7BE789AA}" type="datetime1">
              <a:rPr lang="en-MY" smtClean="0"/>
              <a:t>22/1/2025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088FD-95E0-4518-A053-4A4C4E815CE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39883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C8351-026D-4B7B-A5BD-B169A920413B}" type="datetime1">
              <a:rPr lang="en-MY" smtClean="0"/>
              <a:t>22/1/2025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088FD-95E0-4518-A053-4A4C4E815CE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8300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20A3-5153-422E-842A-B99B377AAFAD}" type="datetime1">
              <a:rPr lang="en-MY" smtClean="0"/>
              <a:t>22/1/2025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088FD-95E0-4518-A053-4A4C4E815CE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48173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9D613-8A7D-4982-AFAA-5B7B4ED06A11}" type="datetime1">
              <a:rPr lang="en-MY" smtClean="0"/>
              <a:t>22/1/2025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088FD-95E0-4518-A053-4A4C4E815CE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95749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83F73-8D3E-42FD-BC91-5856390183E5}" type="datetime1">
              <a:rPr lang="en-MY" smtClean="0"/>
              <a:t>22/1/2025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088FD-95E0-4518-A053-4A4C4E815CE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98317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722D-4A50-4734-B0BA-5925FDFEDAD4}" type="datetime1">
              <a:rPr lang="en-MY" smtClean="0"/>
              <a:t>22/1/2025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088FD-95E0-4518-A053-4A4C4E815CE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81221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7BEB1-E101-47CC-A7DD-6C450E682BFB}" type="datetime1">
              <a:rPr lang="en-MY" smtClean="0"/>
              <a:t>22/1/2025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088FD-95E0-4518-A053-4A4C4E815CE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89067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600FB-3C9E-4E4D-A76A-3ACAE4B190AF}" type="datetime1">
              <a:rPr lang="en-MY" smtClean="0"/>
              <a:t>22/1/2025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088FD-95E0-4518-A053-4A4C4E815CE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85904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07121-CF90-45A4-B624-FEC9E9B87BA2}" type="datetime1">
              <a:rPr lang="en-MY" smtClean="0"/>
              <a:t>22/1/2025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088FD-95E0-4518-A053-4A4C4E815CE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15275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FB68F-C8CD-4C79-8DAC-2F7F38649149}" type="datetime1">
              <a:rPr lang="en-MY" smtClean="0"/>
              <a:t>22/1/2025</a:t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088FD-95E0-4518-A053-4A4C4E815CE0}" type="slidenum">
              <a:rPr lang="en-MY" smtClean="0"/>
              <a:t>‹#›</a:t>
            </a:fld>
            <a:endParaRPr lang="en-MY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27228" y="285"/>
            <a:ext cx="2603029" cy="6852968"/>
            <a:chOff x="6627813" y="195717"/>
            <a:chExt cx="1952625" cy="5678034"/>
          </a:xfrm>
        </p:grpSpPr>
        <p:sp>
          <p:nvSpPr>
            <p:cNvPr id="8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9" name="Freeform 28"/>
            <p:cNvSpPr/>
            <p:nvPr userDrawn="1"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0" name="Freeform 29"/>
            <p:cNvSpPr/>
            <p:nvPr userDrawn="1"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1" name="Freeform 30"/>
            <p:cNvSpPr/>
            <p:nvPr userDrawn="1"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4"/>
            <p:cNvSpPr/>
            <p:nvPr userDrawn="1"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6"/>
            <p:cNvSpPr/>
            <p:nvPr userDrawn="1"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</p:spTree>
    <p:extLst>
      <p:ext uri="{BB962C8B-B14F-4D97-AF65-F5344CB8AC3E}">
        <p14:creationId xmlns:p14="http://schemas.microsoft.com/office/powerpoint/2010/main" val="99236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4E9CC2-64B2-4FFE-91B0-167F31E76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088FD-95E0-4518-A053-4A4C4E815CE0}" type="slidenum">
              <a:rPr lang="en-MY" smtClean="0"/>
              <a:t>1</a:t>
            </a:fld>
            <a:endParaRPr lang="en-MY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B62EF1D-AD9A-4A0F-9821-CDDCA04235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0444116"/>
              </p:ext>
            </p:extLst>
          </p:nvPr>
        </p:nvGraphicFramePr>
        <p:xfrm>
          <a:off x="1343472" y="620688"/>
          <a:ext cx="9721080" cy="55446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7735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7794FA-3B59-401A-A6EB-5F5E21029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088FD-95E0-4518-A053-4A4C4E815CE0}" type="slidenum">
              <a:rPr lang="en-MY" smtClean="0"/>
              <a:t>2</a:t>
            </a:fld>
            <a:endParaRPr lang="en-MY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B62EF1D-AD9A-4A0F-9821-CDDCA04235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6890334"/>
              </p:ext>
            </p:extLst>
          </p:nvPr>
        </p:nvGraphicFramePr>
        <p:xfrm>
          <a:off x="1415480" y="764704"/>
          <a:ext cx="9938319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347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2291</TotalTime>
  <Words>14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JPPH</cp:lastModifiedBy>
  <cp:revision>137</cp:revision>
  <cp:lastPrinted>2022-04-25T04:10:08Z</cp:lastPrinted>
  <dcterms:created xsi:type="dcterms:W3CDTF">2017-10-12T08:32:09Z</dcterms:created>
  <dcterms:modified xsi:type="dcterms:W3CDTF">2025-01-22T06:11:07Z</dcterms:modified>
</cp:coreProperties>
</file>